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7" r:id="rId4"/>
    <p:sldId id="313" r:id="rId5"/>
    <p:sldId id="317" r:id="rId6"/>
    <p:sldId id="314" r:id="rId7"/>
    <p:sldId id="318" r:id="rId8"/>
    <p:sldId id="287" r:id="rId9"/>
    <p:sldId id="288" r:id="rId10"/>
    <p:sldId id="289" r:id="rId11"/>
    <p:sldId id="319" r:id="rId12"/>
    <p:sldId id="315" r:id="rId13"/>
    <p:sldId id="320" r:id="rId14"/>
    <p:sldId id="316" r:id="rId15"/>
    <p:sldId id="290" r:id="rId16"/>
    <p:sldId id="291" r:id="rId17"/>
    <p:sldId id="321" r:id="rId18"/>
    <p:sldId id="265" r:id="rId19"/>
    <p:sldId id="323" r:id="rId20"/>
    <p:sldId id="266" r:id="rId21"/>
    <p:sldId id="322" r:id="rId22"/>
  </p:sldIdLst>
  <p:sldSz cx="9144000" cy="6858000" type="screen4x3"/>
  <p:notesSz cx="6881813" cy="97107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54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F8ED8AF-3D8C-4ED3-A57F-FCB6C6EAA85A}" type="datetimeFigureOut">
              <a:rPr lang="pt-BR" smtClean="0"/>
              <a:pPr/>
              <a:t>14/03/2015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DDA1E9-FC52-48E2-A187-BCCA0A73A34E}"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D8AF-3D8C-4ED3-A57F-FCB6C6EAA85A}" type="datetimeFigureOut">
              <a:rPr lang="pt-BR" smtClean="0"/>
              <a:pPr/>
              <a:t>14/03/2015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A1E9-FC52-48E2-A187-BCCA0A73A34E}"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UARIO\Desktop\E C A F O\FOTOS ICONES SSVP\images[1].jpg"/>
          <p:cNvPicPr>
            <a:picLocks noChangeAspect="1" noChangeArrowheads="1"/>
          </p:cNvPicPr>
          <p:nvPr/>
        </p:nvPicPr>
        <p:blipFill>
          <a:blip r:embed="rId2"/>
          <a:srcRect/>
          <a:stretch>
            <a:fillRect/>
          </a:stretch>
        </p:blipFill>
        <p:spPr bwMode="auto">
          <a:xfrm>
            <a:off x="0" y="-500090"/>
            <a:ext cx="9358282" cy="73580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4725998"/>
          </a:xfrm>
        </p:spPr>
        <p:txBody>
          <a:bodyPr>
            <a:normAutofit fontScale="90000"/>
          </a:bodyPr>
          <a:lstStyle/>
          <a:p>
            <a:pPr algn="l"/>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DIFICULDADES ENCONTRADAS</a:t>
            </a:r>
            <a:br>
              <a:rPr lang="pt-BR" sz="2800" b="1" dirty="0" smtClean="0"/>
            </a:br>
            <a:r>
              <a:rPr lang="pt-BR" sz="2800" b="1" dirty="0" smtClean="0"/>
              <a:t/>
            </a:r>
            <a:br>
              <a:rPr lang="pt-BR" sz="2800" b="1" dirty="0" smtClean="0"/>
            </a:br>
            <a:r>
              <a:rPr lang="pt-BR" sz="2000" b="1" dirty="0" smtClean="0"/>
              <a:t>1 – Resistência a mudanças por parte de muitos Confrades e </a:t>
            </a:r>
            <a:r>
              <a:rPr lang="pt-BR" sz="2000" b="1" dirty="0" err="1" smtClean="0"/>
              <a:t>Consócias</a:t>
            </a:r>
            <a:r>
              <a:rPr lang="pt-BR" sz="2000" b="1" dirty="0" smtClean="0"/>
              <a:t>;</a:t>
            </a:r>
            <a:br>
              <a:rPr lang="pt-BR" sz="2000" b="1" dirty="0" smtClean="0"/>
            </a:br>
            <a:r>
              <a:rPr lang="pt-BR" sz="2000" b="1" dirty="0" smtClean="0"/>
              <a:t>2 – Desinteresse e falta de compromisso de alguns </a:t>
            </a:r>
            <a:r>
              <a:rPr lang="pt-BR" sz="2000" b="1" dirty="0" err="1" smtClean="0"/>
              <a:t>CCs</a:t>
            </a:r>
            <a:r>
              <a:rPr lang="pt-BR" sz="2000" b="1" dirty="0" smtClean="0"/>
              <a:t>;</a:t>
            </a:r>
            <a:br>
              <a:rPr lang="pt-BR" sz="2000" b="1" dirty="0" smtClean="0"/>
            </a:br>
            <a:r>
              <a:rPr lang="pt-BR" sz="2000" b="1" dirty="0" smtClean="0"/>
              <a:t>3 – Alguns </a:t>
            </a:r>
            <a:r>
              <a:rPr lang="pt-BR" sz="2000" b="1" dirty="0" err="1" smtClean="0"/>
              <a:t>CCs</a:t>
            </a:r>
            <a:r>
              <a:rPr lang="pt-BR" sz="2000" b="1" dirty="0" smtClean="0"/>
              <a:t> não se integram ao CMG;</a:t>
            </a:r>
            <a:br>
              <a:rPr lang="pt-BR" sz="2000" b="1" dirty="0" smtClean="0"/>
            </a:br>
            <a:r>
              <a:rPr lang="pt-BR" sz="2000" b="1" dirty="0" smtClean="0"/>
              <a:t>4 – Falta de comunhão de alguns </a:t>
            </a:r>
            <a:r>
              <a:rPr lang="pt-BR" sz="2000" b="1" dirty="0" err="1" smtClean="0"/>
              <a:t>CCs</a:t>
            </a:r>
            <a:r>
              <a:rPr lang="pt-BR" sz="2000" b="1" dirty="0" smtClean="0"/>
              <a:t> com relação a Mapas e  Partilha das décimas;</a:t>
            </a:r>
            <a:br>
              <a:rPr lang="pt-BR" sz="2000" b="1" dirty="0" smtClean="0"/>
            </a:br>
            <a:r>
              <a:rPr lang="pt-BR" sz="2000" b="1" dirty="0" smtClean="0"/>
              <a:t>5 – Alguns </a:t>
            </a:r>
            <a:r>
              <a:rPr lang="pt-BR" sz="2000" b="1" dirty="0" err="1" smtClean="0"/>
              <a:t>CCs</a:t>
            </a:r>
            <a:r>
              <a:rPr lang="pt-BR" sz="2000" b="1" dirty="0" smtClean="0"/>
              <a:t> não possuem coordenadores de Departamentos;</a:t>
            </a:r>
            <a:br>
              <a:rPr lang="pt-BR" sz="2000" b="1" dirty="0" smtClean="0"/>
            </a:br>
            <a:r>
              <a:rPr lang="pt-BR" sz="2000" b="1" dirty="0" smtClean="0"/>
              <a:t>6 – Falta de integração da ECAFO/CJ/CCA;</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t>
            </a:r>
            <a:br>
              <a:rPr lang="pt-BR" sz="2000" b="1" dirty="0" smtClean="0"/>
            </a:br>
            <a:r>
              <a:rPr lang="pt-BR" sz="2000" b="1" dirty="0" smtClean="0"/>
              <a:t/>
            </a:r>
            <a:br>
              <a:rPr lang="pt-BR" sz="2000" b="1" dirty="0" smtClean="0"/>
            </a:br>
            <a:r>
              <a:rPr lang="pt-BR" sz="2000" b="1" dirty="0" smtClean="0"/>
              <a:t> </a:t>
            </a:r>
            <a:br>
              <a:rPr lang="pt-BR" sz="2000" b="1" dirty="0" smtClean="0"/>
            </a:br>
            <a:r>
              <a:rPr lang="pt-BR" sz="2800" b="1" dirty="0" smtClean="0"/>
              <a:t/>
            </a:r>
            <a:br>
              <a:rPr lang="pt-BR" sz="2800" b="1" dirty="0" smtClean="0"/>
            </a:br>
            <a:r>
              <a:rPr lang="pt-BR" sz="1800" b="1" dirty="0" smtClean="0"/>
              <a:t/>
            </a:r>
            <a:br>
              <a:rPr lang="pt-BR" sz="1800" b="1" dirty="0" smtClean="0"/>
            </a:br>
            <a:r>
              <a:rPr lang="pt-BR" sz="1800" b="1" dirty="0" smtClean="0"/>
              <a:t/>
            </a:r>
            <a:br>
              <a:rPr lang="pt-BR" sz="1800" b="1" dirty="0" smtClean="0"/>
            </a:br>
            <a:r>
              <a:rPr lang="pt-BR" sz="2800" b="1" dirty="0" smtClean="0"/>
              <a:t/>
            </a:r>
            <a:br>
              <a:rPr lang="pt-BR" sz="2800" b="1" dirty="0" smtClean="0"/>
            </a:br>
            <a:endParaRPr lang="pt-BR"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b="1" dirty="0" smtClean="0"/>
              <a:t>CONSELHO METROPOLITANO DE UBERABA</a:t>
            </a:r>
            <a:endParaRPr lang="pt-B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654560"/>
          </a:xfrm>
        </p:spPr>
        <p:txBody>
          <a:bodyPr>
            <a:normAutofit/>
          </a:bodyPr>
          <a:lstStyle/>
          <a:p>
            <a:pPr algn="l"/>
            <a:r>
              <a:rPr lang="pt-BR" sz="1600" b="1" dirty="0" smtClean="0"/>
              <a:t>EXPERIÊNCIAS VIVIDAS NO </a:t>
            </a:r>
            <a:r>
              <a:rPr lang="pt-BR" sz="1600" b="1" dirty="0" err="1" smtClean="0"/>
              <a:t>C.M.</a:t>
            </a:r>
            <a:r>
              <a:rPr lang="pt-BR" sz="1600" b="1" dirty="0" smtClean="0"/>
              <a:t> UBERABA</a:t>
            </a:r>
            <a:br>
              <a:rPr lang="pt-BR" sz="1600" b="1" dirty="0" smtClean="0"/>
            </a:br>
            <a:r>
              <a:rPr lang="pt-BR" sz="1600" dirty="0" smtClean="0"/>
              <a:t/>
            </a:r>
            <a:br>
              <a:rPr lang="pt-BR" sz="1600" dirty="0" smtClean="0"/>
            </a:br>
            <a:r>
              <a:rPr lang="pt-BR" sz="1600" dirty="0" smtClean="0"/>
              <a:t>1 – CRESCIMENTO DA FORMAÇÃO DA ECAFO EM TODOS OS CENTRAIS</a:t>
            </a:r>
            <a:br>
              <a:rPr lang="pt-BR" sz="1600" dirty="0" smtClean="0"/>
            </a:br>
            <a:r>
              <a:rPr lang="pt-BR" sz="1600" dirty="0" smtClean="0"/>
              <a:t>2 – FORMAÇÃO CONSTANTE EM CADA UM DELES</a:t>
            </a:r>
            <a:br>
              <a:rPr lang="pt-BR" sz="1600" dirty="0" smtClean="0"/>
            </a:br>
            <a:r>
              <a:rPr lang="pt-BR" sz="1600" dirty="0" smtClean="0"/>
              <a:t>3 – UNIDADE E COMUNHÃO ENTRE OS DEPARTAMENTOS ECAFO, CJ, CCA, DENOR</a:t>
            </a:r>
            <a:br>
              <a:rPr lang="pt-BR" sz="1600" dirty="0" smtClean="0"/>
            </a:br>
            <a:r>
              <a:rPr lang="pt-BR" sz="1600" dirty="0" smtClean="0"/>
              <a:t>4 – NAS VISITAS, ADOTOU-SE O HÁBITO DE DISTRIBUIR VERSÍCULOS BÍBLICOS PARA PROVOCAR</a:t>
            </a:r>
            <a:br>
              <a:rPr lang="pt-BR" sz="1600" dirty="0" smtClean="0"/>
            </a:br>
            <a:r>
              <a:rPr lang="pt-BR" sz="1600" dirty="0" smtClean="0"/>
              <a:t>       A LEITURA E CONHECER QUEM REALMENTE ESTÁ USANDO A BÍBLIA.</a:t>
            </a:r>
            <a:endParaRPr lang="pt-B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b="1" dirty="0" smtClean="0"/>
              <a:t>CONSELHO METROPOLITANO DE</a:t>
            </a:r>
            <a:br>
              <a:rPr lang="pt-BR" b="1" dirty="0" smtClean="0"/>
            </a:br>
            <a:r>
              <a:rPr lang="pt-BR" b="1" dirty="0" smtClean="0"/>
              <a:t>BRASÍLIA</a:t>
            </a:r>
            <a:endParaRPr lang="pt-B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4868874"/>
          </a:xfrm>
        </p:spPr>
        <p:txBody>
          <a:bodyPr>
            <a:normAutofit/>
          </a:bodyPr>
          <a:lstStyle/>
          <a:p>
            <a:pPr algn="l"/>
            <a:r>
              <a:rPr lang="pt-BR" sz="1600" b="1" dirty="0" smtClean="0"/>
              <a:t>EXPERIÊNCIAS VIVIDAS NO </a:t>
            </a:r>
            <a:r>
              <a:rPr lang="pt-BR" sz="1600" b="1" dirty="0" err="1" smtClean="0"/>
              <a:t>C.M.</a:t>
            </a:r>
            <a:r>
              <a:rPr lang="pt-BR" sz="1600" b="1" dirty="0" smtClean="0"/>
              <a:t> BRASÍLIA:</a:t>
            </a:r>
            <a:r>
              <a:rPr lang="pt-BR" sz="1600" dirty="0" smtClean="0"/>
              <a:t/>
            </a:r>
            <a:br>
              <a:rPr lang="pt-BR" sz="1600" dirty="0" smtClean="0"/>
            </a:br>
            <a:r>
              <a:rPr lang="pt-BR" sz="1600" dirty="0" smtClean="0"/>
              <a:t/>
            </a:r>
            <a:br>
              <a:rPr lang="pt-BR" sz="1600" dirty="0" smtClean="0"/>
            </a:br>
            <a:r>
              <a:rPr lang="pt-BR" sz="1600" dirty="0" smtClean="0"/>
              <a:t>1 – Trabalho em comunhão com a Arquidiocese de Brasília – CF/2015</a:t>
            </a:r>
            <a:br>
              <a:rPr lang="pt-BR" sz="1600" dirty="0" smtClean="0"/>
            </a:br>
            <a:r>
              <a:rPr lang="pt-BR" sz="1600" dirty="0" smtClean="0"/>
              <a:t>2 – Equipe EFATÁ de Multiplicadores – Algumas substituições retraem um pouco a dinâmica</a:t>
            </a:r>
            <a:br>
              <a:rPr lang="pt-BR" sz="1600" dirty="0" smtClean="0"/>
            </a:br>
            <a:r>
              <a:rPr lang="pt-BR" sz="1600" dirty="0" smtClean="0"/>
              <a:t>       da formação, mas está ativa. Falta preparação para a sucessão</a:t>
            </a:r>
            <a:br>
              <a:rPr lang="pt-BR" sz="1600" dirty="0" smtClean="0"/>
            </a:br>
            <a:r>
              <a:rPr lang="pt-BR" sz="1600" dirty="0" smtClean="0"/>
              <a:t>3 – Trabalhando no sentido de fortalecer e unificar as formações em todos os </a:t>
            </a:r>
            <a:r>
              <a:rPr lang="pt-BR" sz="1600" dirty="0" err="1" smtClean="0"/>
              <a:t>CCs</a:t>
            </a:r>
            <a:r>
              <a:rPr lang="pt-BR" sz="1600" dirty="0" smtClean="0"/>
              <a:t/>
            </a:r>
            <a:br>
              <a:rPr lang="pt-BR" sz="1600" dirty="0" smtClean="0"/>
            </a:br>
            <a:r>
              <a:rPr lang="pt-BR" sz="1600" dirty="0" smtClean="0"/>
              <a:t>4 – Em elaboração o BANCO DE BOAS PRÁTICAS – Será disponibilizado no site do CMB,        e</a:t>
            </a:r>
            <a:br>
              <a:rPr lang="pt-BR" sz="1600" dirty="0" smtClean="0"/>
            </a:br>
            <a:r>
              <a:rPr lang="pt-BR" sz="1600" dirty="0" smtClean="0"/>
              <a:t>       contando com o testemunhos dos assistidos.</a:t>
            </a:r>
            <a:br>
              <a:rPr lang="pt-BR" sz="1600" dirty="0" smtClean="0"/>
            </a:br>
            <a:endParaRPr lang="pt-B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9144000" cy="954107"/>
          </a:xfrm>
          <a:prstGeom prst="rect">
            <a:avLst/>
          </a:prstGeom>
          <a:solidFill>
            <a:schemeClr val="accent1"/>
          </a:solidFill>
        </p:spPr>
        <p:txBody>
          <a:bodyPr wrap="square" rtlCol="0">
            <a:spAutoFit/>
          </a:bodyPr>
          <a:lstStyle/>
          <a:p>
            <a:pPr algn="ctr"/>
            <a:r>
              <a:rPr lang="pt-BR" sz="2800" dirty="0" smtClean="0"/>
              <a:t>CONSELHO </a:t>
            </a:r>
            <a:r>
              <a:rPr lang="pt-BR" sz="2800" baseline="0" dirty="0" smtClean="0"/>
              <a:t> METROPOLITANO DE BRASILIA  – CMB </a:t>
            </a:r>
            <a:endParaRPr lang="pt-BR" sz="2800" dirty="0" smtClean="0"/>
          </a:p>
          <a:p>
            <a:pPr algn="ctr"/>
            <a:endParaRPr lang="pt-BR" sz="2800" dirty="0"/>
          </a:p>
        </p:txBody>
      </p:sp>
      <p:sp>
        <p:nvSpPr>
          <p:cNvPr id="5" name="CaixaDeTexto 4"/>
          <p:cNvSpPr txBox="1"/>
          <p:nvPr/>
        </p:nvSpPr>
        <p:spPr>
          <a:xfrm>
            <a:off x="0" y="960124"/>
            <a:ext cx="9144000" cy="6278642"/>
          </a:xfrm>
          <a:prstGeom prst="rect">
            <a:avLst/>
          </a:prstGeom>
          <a:solidFill>
            <a:schemeClr val="accent4">
              <a:lumMod val="20000"/>
              <a:lumOff val="80000"/>
            </a:schemeClr>
          </a:solidFill>
        </p:spPr>
        <p:txBody>
          <a:bodyPr wrap="square" rtlCol="0">
            <a:spAutoFit/>
          </a:bodyPr>
          <a:lstStyle/>
          <a:p>
            <a:pPr algn="just"/>
            <a:r>
              <a:rPr lang="pt-BR" sz="2400" b="1" dirty="0" smtClean="0">
                <a:solidFill>
                  <a:schemeClr val="tx2"/>
                </a:solidFill>
              </a:rPr>
              <a:t>Avaliação - 2014</a:t>
            </a:r>
          </a:p>
          <a:p>
            <a:pPr algn="just"/>
            <a:r>
              <a:rPr lang="pt-BR" sz="2400" dirty="0" smtClean="0"/>
              <a:t>Em 2014 os resultados apresentados sobre as atividades empreendidas na região do CMB foram bem significativos, apesar de ter acontecido bastante renovação nas diretorias dos Conselhos Centrais, não sendo possível acontecer nem uma ação em algumas unidades, em outras, as formações foram realizadas a contento. Pontos positivos: O programa mudanças de estruturas, sendo realizado a nível do CMB e nos centrais, a formação básica na maioria dos centrais, a formação para diretorias nas unidades empossadas este ano, a formação para funcionários das Obras Unidas, em alguns centrais destacando-se a formação para juventude e CCA. A participação da juventude e das CCAS na gincana de conhecimento sobre a Regra e Santa Luísa de </a:t>
            </a:r>
            <a:r>
              <a:rPr lang="pt-BR" sz="2400" dirty="0" err="1" smtClean="0"/>
              <a:t>Marilac</a:t>
            </a:r>
            <a:r>
              <a:rPr lang="pt-BR" sz="2400" dirty="0" smtClean="0"/>
              <a:t>. A presença de boa parte dos coordenadores nas reuniões trimestrais, bem como, a sua participação nos encontros de formação do CMB e encontro Regional. Como ponto negativo:  o fato de ter central que não realizou nem uma formação no decorrer do ano.</a:t>
            </a:r>
          </a:p>
          <a:p>
            <a:endParaRPr lang="pt-BR" dirty="0"/>
          </a:p>
        </p:txBody>
      </p:sp>
    </p:spTree>
    <p:extLst>
      <p:ext uri="{BB962C8B-B14F-4D97-AF65-F5344CB8AC3E}">
        <p14:creationId xmlns="" xmlns:p14="http://schemas.microsoft.com/office/powerpoint/2010/main" val="1432919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619329"/>
            <a:ext cx="9144000" cy="4524315"/>
          </a:xfrm>
          <a:prstGeom prst="rect">
            <a:avLst/>
          </a:prstGeom>
          <a:solidFill>
            <a:schemeClr val="accent4">
              <a:lumMod val="20000"/>
              <a:lumOff val="80000"/>
            </a:schemeClr>
          </a:solidFill>
        </p:spPr>
        <p:txBody>
          <a:bodyPr wrap="square">
            <a:spAutoFit/>
          </a:bodyPr>
          <a:lstStyle/>
          <a:p>
            <a:pPr lvl="0"/>
            <a:endParaRPr lang="pt-BR" sz="2400" b="1" dirty="0" smtClean="0">
              <a:solidFill>
                <a:schemeClr val="tx2"/>
              </a:solidFill>
            </a:endParaRPr>
          </a:p>
          <a:p>
            <a:pPr lvl="0"/>
            <a:endParaRPr lang="pt-BR" sz="2400" b="1" dirty="0" smtClean="0">
              <a:solidFill>
                <a:schemeClr val="tx2"/>
              </a:solidFill>
            </a:endParaRPr>
          </a:p>
          <a:p>
            <a:pPr lvl="0"/>
            <a:endParaRPr lang="pt-BR" sz="2400" b="1" dirty="0" smtClean="0">
              <a:solidFill>
                <a:schemeClr val="tx2"/>
              </a:solidFill>
            </a:endParaRPr>
          </a:p>
          <a:p>
            <a:pPr lvl="0"/>
            <a:endParaRPr lang="pt-BR" sz="2400" b="1" dirty="0" smtClean="0">
              <a:solidFill>
                <a:schemeClr val="tx2"/>
              </a:solidFill>
            </a:endParaRPr>
          </a:p>
          <a:p>
            <a:pPr lvl="0"/>
            <a:r>
              <a:rPr lang="pt-BR" sz="2400" b="1" dirty="0" smtClean="0">
                <a:solidFill>
                  <a:schemeClr val="tx2"/>
                </a:solidFill>
              </a:rPr>
              <a:t>Metas </a:t>
            </a:r>
            <a:r>
              <a:rPr lang="pt-BR" sz="2400" b="1" dirty="0">
                <a:solidFill>
                  <a:schemeClr val="tx2"/>
                </a:solidFill>
              </a:rPr>
              <a:t>– 2015 – 2016 – 2017</a:t>
            </a:r>
          </a:p>
          <a:p>
            <a:pPr marL="342900" lvl="0" indent="-342900">
              <a:buFont typeface="Wingdings" panose="05000000000000000000" pitchFamily="2" charset="2"/>
              <a:buChar char="§"/>
            </a:pPr>
            <a:r>
              <a:rPr lang="pt-BR" sz="2400" dirty="0">
                <a:solidFill>
                  <a:prstClr val="black"/>
                </a:solidFill>
              </a:rPr>
              <a:t>Trabalhar a unidade  nos centrais;</a:t>
            </a:r>
          </a:p>
          <a:p>
            <a:pPr marL="342900" lvl="0" indent="-342900">
              <a:buFont typeface="Wingdings" panose="05000000000000000000" pitchFamily="2" charset="2"/>
              <a:buChar char="§"/>
            </a:pPr>
            <a:r>
              <a:rPr lang="pt-BR" sz="2400" dirty="0">
                <a:solidFill>
                  <a:prstClr val="black"/>
                </a:solidFill>
              </a:rPr>
              <a:t>Fortalecer a espiritualidade nas bases;</a:t>
            </a:r>
          </a:p>
          <a:p>
            <a:pPr marL="342900" lvl="0" indent="-342900">
              <a:buFont typeface="Wingdings" panose="05000000000000000000" pitchFamily="2" charset="2"/>
              <a:buChar char="§"/>
            </a:pPr>
            <a:r>
              <a:rPr lang="pt-BR" sz="2400" dirty="0">
                <a:solidFill>
                  <a:prstClr val="black"/>
                </a:solidFill>
              </a:rPr>
              <a:t>Intensificar o Programa Mudanças de Estruturas;</a:t>
            </a:r>
          </a:p>
          <a:p>
            <a:pPr marL="342900" lvl="0" indent="-342900">
              <a:buFont typeface="Wingdings" panose="05000000000000000000" pitchFamily="2" charset="2"/>
              <a:buChar char="§"/>
            </a:pPr>
            <a:r>
              <a:rPr lang="pt-BR" sz="2400" dirty="0">
                <a:solidFill>
                  <a:prstClr val="black"/>
                </a:solidFill>
              </a:rPr>
              <a:t>Trabalhar a formação no sentido que todos os módulos sejam aplicados. </a:t>
            </a:r>
          </a:p>
          <a:p>
            <a:pPr lvl="0"/>
            <a:r>
              <a:rPr lang="pt-BR" sz="2400" dirty="0">
                <a:solidFill>
                  <a:prstClr val="black"/>
                </a:solidFill>
              </a:rPr>
              <a:t>     </a:t>
            </a:r>
            <a:endParaRPr lang="pt-BR" sz="2400" dirty="0" smtClean="0">
              <a:solidFill>
                <a:prstClr val="black"/>
              </a:solidFill>
            </a:endParaRPr>
          </a:p>
          <a:p>
            <a:pPr lvl="0"/>
            <a:endParaRPr lang="pt-BR" sz="2400" dirty="0">
              <a:solidFill>
                <a:prstClr val="black"/>
              </a:solidFill>
            </a:endParaRPr>
          </a:p>
        </p:txBody>
      </p:sp>
    </p:spTree>
    <p:extLst>
      <p:ext uri="{BB962C8B-B14F-4D97-AF65-F5344CB8AC3E}">
        <p14:creationId xmlns="" xmlns:p14="http://schemas.microsoft.com/office/powerpoint/2010/main" val="1188501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b="1" dirty="0" smtClean="0"/>
              <a:t>COORDENAÇÃO DA REGIÃO V</a:t>
            </a:r>
            <a:endParaRPr lang="pt-B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a 9"/>
          <p:cNvGraphicFramePr>
            <a:graphicFrameLocks noGrp="1"/>
          </p:cNvGraphicFramePr>
          <p:nvPr/>
        </p:nvGraphicFramePr>
        <p:xfrm>
          <a:off x="214282" y="285728"/>
          <a:ext cx="8572562" cy="6730877"/>
        </p:xfrm>
        <a:graphic>
          <a:graphicData uri="http://schemas.openxmlformats.org/drawingml/2006/table">
            <a:tbl>
              <a:tblPr/>
              <a:tblGrid>
                <a:gridCol w="1585676"/>
                <a:gridCol w="673912"/>
                <a:gridCol w="247762"/>
                <a:gridCol w="247762"/>
                <a:gridCol w="247762"/>
                <a:gridCol w="247762"/>
                <a:gridCol w="247762"/>
                <a:gridCol w="218031"/>
                <a:gridCol w="247762"/>
                <a:gridCol w="247762"/>
                <a:gridCol w="247762"/>
                <a:gridCol w="247762"/>
                <a:gridCol w="247762"/>
                <a:gridCol w="247762"/>
                <a:gridCol w="426150"/>
                <a:gridCol w="317135"/>
                <a:gridCol w="396419"/>
                <a:gridCol w="2229857"/>
              </a:tblGrid>
              <a:tr h="661561">
                <a:tc>
                  <a:txBody>
                    <a:bodyPr/>
                    <a:lstStyle/>
                    <a:p>
                      <a:pPr algn="l" fontAlgn="b"/>
                      <a:r>
                        <a:rPr lang="pt-BR" sz="1200" b="0" i="0" u="none" strike="noStrike" dirty="0">
                          <a:latin typeface="Arial"/>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pt-BR" sz="12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endParaRPr lang="pt-BR" sz="1200" b="1" i="0" u="none" strike="noStrike" dirty="0">
                        <a:latin typeface="Arial Narrow"/>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1" i="0" u="none" strike="noStrike">
                          <a:latin typeface="Arial"/>
                        </a:rPr>
                        <a:t>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3">
                  <a:txBody>
                    <a:bodyPr/>
                    <a:lstStyle/>
                    <a:p>
                      <a:pPr algn="ctr" fontAlgn="ctr"/>
                      <a:r>
                        <a:rPr lang="pt-BR" sz="1200" b="1" i="0" u="none" strike="noStrike">
                          <a:latin typeface="Arial Narrow"/>
                        </a:rPr>
                        <a:t>Total de Ações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3">
                  <a:txBody>
                    <a:bodyPr/>
                    <a:lstStyle/>
                    <a:p>
                      <a:pPr algn="ctr" fontAlgn="ctr"/>
                      <a:r>
                        <a:rPr lang="pt-BR" sz="1200" b="1" i="0" u="none" strike="noStrike">
                          <a:latin typeface="Arial Narrow"/>
                        </a:rPr>
                        <a:t>Total de Participantes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pt-BR" sz="1200" b="0" i="0" u="none" strike="noStrike" dirty="0">
                          <a:latin typeface="Arial"/>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51613">
                <a:tc>
                  <a:txBody>
                    <a:bodyPr/>
                    <a:lstStyle/>
                    <a:p>
                      <a:pPr algn="l" fontAlgn="b"/>
                      <a:r>
                        <a:rPr lang="pt-BR" sz="1200" b="0" i="0" u="none" strike="noStrike" dirty="0">
                          <a:latin typeface="Arial"/>
                        </a:rPr>
                        <a:t> </a:t>
                      </a:r>
                      <a:r>
                        <a:rPr lang="pt-BR" sz="1200" b="1" i="0" u="none" strike="noStrike" dirty="0" smtClean="0">
                          <a:latin typeface="Arial"/>
                        </a:rPr>
                        <a:t>RESUMO ECAFO REGIÃO V</a:t>
                      </a:r>
                      <a:endParaRPr lang="pt-BR" sz="12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1" i="0" u="none" strike="noStrike" dirty="0">
                          <a:latin typeface="Arial Narrow"/>
                        </a:rPr>
                        <a:t>Espiritualidade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Form. Básica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Form. Vicentina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err="1">
                          <a:latin typeface="Arial Narrow"/>
                        </a:rPr>
                        <a:t>Dout</a:t>
                      </a:r>
                      <a:r>
                        <a:rPr lang="pt-BR" sz="1200" b="1" i="0" u="none" strike="noStrike" dirty="0">
                          <a:latin typeface="Arial Narrow"/>
                        </a:rPr>
                        <a:t>. S. Igreja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F. Missionária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Form. </a:t>
                      </a:r>
                      <a:r>
                        <a:rPr lang="pt-BR" sz="1200" b="1" i="0" u="none" strike="noStrike" dirty="0" err="1">
                          <a:latin typeface="Arial Narrow"/>
                        </a:rPr>
                        <a:t>Biblica</a:t>
                      </a:r>
                      <a:endParaRPr lang="pt-BR" sz="1200" b="1" i="0" u="none" strike="noStrike" dirty="0">
                        <a:latin typeface="Arial Narrow"/>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Cap. Presidentes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Cap. N. Diretorias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Coord. CCA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pt-BR" sz="1200" b="1" i="0" u="none" strike="noStrike" dirty="0">
                          <a:latin typeface="Arial Narrow"/>
                        </a:rPr>
                        <a:t>Juventude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fontAlgn="ctr"/>
                      <a:r>
                        <a:rPr lang="pt-BR" sz="1200" b="1" i="0" u="none" strike="noStrike" dirty="0">
                          <a:latin typeface="Arial Narrow"/>
                        </a:rPr>
                        <a:t>Cap. Funcionários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pt-BR" sz="1200" b="1" i="0" u="none" strike="noStrike" dirty="0">
                          <a:latin typeface="Arial Narrow"/>
                        </a:rPr>
                        <a:t>Retiro Espiritual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dirty="0">
                          <a:latin typeface="Arial Narrow"/>
                        </a:rPr>
                        <a:t>Outras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vMerge="1">
                  <a:txBody>
                    <a:bodyPr/>
                    <a:lstStyle/>
                    <a:p>
                      <a:endParaRPr lang="pt-BR"/>
                    </a:p>
                  </a:txBody>
                  <a:tcPr/>
                </a:tc>
                <a:tc vMerge="1">
                  <a:txBody>
                    <a:bodyPr/>
                    <a:lstStyle/>
                    <a:p>
                      <a:endParaRPr lang="pt-BR"/>
                    </a:p>
                  </a:txBody>
                  <a:tcPr/>
                </a:tc>
                <a:tc>
                  <a:txBody>
                    <a:bodyPr/>
                    <a:lstStyle/>
                    <a:p>
                      <a:pPr algn="l" fontAlgn="b"/>
                      <a:r>
                        <a:rPr lang="pt-BR" sz="1200" b="1" i="0" u="none" strike="noStrike" dirty="0">
                          <a:latin typeface="Arial"/>
                        </a:rPr>
                        <a:t>A COORDENAÇÃO DA REGIÃO V PROMOVEU NO MÊS DE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82405">
                <a:tc>
                  <a:txBody>
                    <a:bodyPr/>
                    <a:lstStyle/>
                    <a:p>
                      <a:pPr algn="ctr" fontAlgn="ctr"/>
                      <a:r>
                        <a:rPr lang="pt-BR" sz="1200" b="1" i="0" u="none" strike="noStrike" dirty="0">
                          <a:latin typeface="Arial Narrow"/>
                        </a:rPr>
                        <a:t>CONSELHOS METROPOLITANOS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dirty="0">
                          <a:latin typeface="Arial Narrow"/>
                        </a:rPr>
                        <a:t>Situação da ECAFO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dirty="0">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pt-BR" sz="1200" b="1" i="0" u="none" strike="noStrike">
                          <a:latin typeface="Arial Narrow"/>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vMerge="1">
                  <a:txBody>
                    <a:bodyPr/>
                    <a:lstStyle/>
                    <a:p>
                      <a:endParaRPr lang="pt-BR"/>
                    </a:p>
                  </a:txBody>
                  <a:tcPr/>
                </a:tc>
                <a:tc vMerge="1">
                  <a:txBody>
                    <a:bodyPr/>
                    <a:lstStyle/>
                    <a:p>
                      <a:endParaRPr lang="pt-BR"/>
                    </a:p>
                  </a:txBody>
                  <a:tcPr/>
                </a:tc>
                <a:tc>
                  <a:txBody>
                    <a:bodyPr/>
                    <a:lstStyle/>
                    <a:p>
                      <a:pPr algn="l" fontAlgn="b"/>
                      <a:endParaRPr lang="pt-BR" sz="12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a:txBody>
                    <a:bodyPr/>
                    <a:lstStyle/>
                    <a:p>
                      <a:pPr algn="l" fontAlgn="b"/>
                      <a:r>
                        <a:rPr lang="pt-BR" sz="1200" b="1" i="0" u="none" strike="noStrike" dirty="0">
                          <a:latin typeface="Arial"/>
                        </a:rPr>
                        <a:t>MARÇO O ENCONTRO REGIONAL NA CIDADE 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76189">
                <a:tc>
                  <a:txBody>
                    <a:bodyPr/>
                    <a:lstStyle/>
                    <a:p>
                      <a:pPr algn="l" fontAlgn="t"/>
                      <a:r>
                        <a:rPr lang="pt-BR" sz="1200" b="1" i="0" u="none" strike="noStrike" dirty="0">
                          <a:latin typeface="Arial Narrow"/>
                        </a:rPr>
                        <a:t>COORDENAÇÃO DA REGIÃO V</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SIM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pt-BR" sz="1200" b="1" i="0" u="none" strike="noStrike" dirty="0">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pt-BR" sz="1200" b="1" i="0" u="none" strike="noStrike">
                          <a:latin typeface="Arial Narrow"/>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pt-BR" sz="1200" b="1" i="0" u="none" strike="noStrike">
                          <a:latin typeface="Arial Narrow"/>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1" i="0" u="none" strike="noStrike" dirty="0">
                          <a:latin typeface="Arial"/>
                        </a:rPr>
                        <a:t>ANÁPOLIS-GO COM A PARTICIPAÇÃO DE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9884">
                <a:tc>
                  <a:txBody>
                    <a:bodyPr/>
                    <a:lstStyle/>
                    <a:p>
                      <a:pPr algn="l" fontAlgn="b"/>
                      <a:r>
                        <a:rPr lang="pt-BR" sz="1200" b="1" i="0" u="none" strike="noStrike" dirty="0">
                          <a:latin typeface="Arial Narrow"/>
                        </a:rPr>
                        <a:t>CM DE ANÁPOLIS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SIM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pt-BR" sz="1200" b="1" i="0" u="none" strike="noStrike">
                          <a:latin typeface="Arial Narrow"/>
                        </a:rPr>
                        <a:t>103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pt-BR" sz="1200" b="1" i="0" u="none" strike="noStrike" dirty="0" smtClean="0">
                          <a:latin typeface="Arial Narrow"/>
                        </a:rPr>
                        <a:t>1.576</a:t>
                      </a:r>
                      <a:endParaRPr lang="pt-BR" sz="1200" b="1" i="0" u="none" strike="noStrike" dirty="0">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smtClean="0">
                          <a:solidFill>
                            <a:srgbClr val="000000"/>
                          </a:solidFill>
                          <a:latin typeface="Arial Narrow"/>
                        </a:rPr>
                        <a:t> 88 </a:t>
                      </a:r>
                      <a:r>
                        <a:rPr lang="pt-BR" sz="1200" b="1" i="0" u="none" strike="noStrike" dirty="0">
                          <a:solidFill>
                            <a:srgbClr val="000000"/>
                          </a:solidFill>
                          <a:latin typeface="Arial Narrow"/>
                        </a:rPr>
                        <a:t>LÍDERES E COORDENADORES DA </a:t>
                      </a:r>
                      <a:r>
                        <a:rPr lang="pt-BR" sz="1200" b="1" i="0" u="none" strike="noStrike" dirty="0" smtClean="0">
                          <a:solidFill>
                            <a:srgbClr val="000000"/>
                          </a:solidFill>
                          <a:latin typeface="Arial Narrow"/>
                        </a:rPr>
                        <a:t>REGIÃO</a:t>
                      </a:r>
                    </a:p>
                    <a:p>
                      <a:pPr algn="l" fontAlgn="t"/>
                      <a:endParaRPr lang="pt-BR" sz="1200" b="1" i="0" u="none" strike="noStrike" dirty="0">
                        <a:solidFill>
                          <a:srgbClr val="000000"/>
                        </a:solidFill>
                        <a:latin typeface="Arial Narrow"/>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4739">
                <a:tc>
                  <a:txBody>
                    <a:bodyPr/>
                    <a:lstStyle/>
                    <a:p>
                      <a:pPr algn="l" fontAlgn="b"/>
                      <a:r>
                        <a:rPr lang="pt-BR" sz="1200" b="1" i="0" u="none" strike="noStrike" dirty="0">
                          <a:latin typeface="Arial Narrow"/>
                        </a:rPr>
                        <a:t>CM DE BRASÍLIA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SIM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r>
                        <a:rPr lang="pt-BR" sz="1200" b="1" i="0" u="none" strike="noStrike" dirty="0" smtClean="0">
                          <a:latin typeface="Arial Narrow"/>
                        </a:rPr>
                        <a:t>2</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12</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0</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0</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0</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3</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3</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3</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19</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3</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3</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smtClean="0">
                          <a:latin typeface="Arial Narrow"/>
                        </a:rPr>
                        <a:t>50</a:t>
                      </a:r>
                      <a:endParaRPr lang="pt-BR" sz="1200" b="1" i="0" u="none" strike="noStrike" dirty="0">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2.548</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1" i="0" u="none" strike="noStrike" dirty="0">
                          <a:latin typeface="Arial Unicode MS"/>
                        </a:rPr>
                        <a:t>PARTICIPAMOS ENCONTRO REGIONAL DA JUVENTUDE EM </a:t>
                      </a:r>
                      <a:r>
                        <a:rPr lang="pt-BR" sz="1200" b="1" i="0" u="none" strike="noStrike" dirty="0" smtClean="0">
                          <a:latin typeface="Arial Unicode MS"/>
                        </a:rPr>
                        <a:t> ANAPOLIS -MGO</a:t>
                      </a:r>
                      <a:endParaRPr lang="pt-BR" sz="1200" b="1" i="0" u="none" strike="noStrike" dirty="0">
                        <a:latin typeface="Arial Unicode MS"/>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5484">
                <a:tc>
                  <a:txBody>
                    <a:bodyPr/>
                    <a:lstStyle/>
                    <a:p>
                      <a:pPr algn="l" fontAlgn="t"/>
                      <a:r>
                        <a:rPr lang="pt-BR" sz="1200" b="1" i="0" u="none" strike="noStrike" dirty="0">
                          <a:latin typeface="Arial Narrow"/>
                        </a:rPr>
                        <a:t>CM DE GOIÂNIA</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SIM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pt-BR" sz="1200" b="1" i="0" u="none" strike="noStrike">
                          <a:latin typeface="Arial Narrow"/>
                        </a:rPr>
                        <a:t>151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5447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9443">
                <a:tc>
                  <a:txBody>
                    <a:bodyPr/>
                    <a:lstStyle/>
                    <a:p>
                      <a:pPr algn="l" fontAlgn="b"/>
                      <a:r>
                        <a:rPr lang="pt-BR" sz="1200" b="1" i="0" u="none" strike="noStrike" dirty="0">
                          <a:latin typeface="Arial Narrow"/>
                        </a:rPr>
                        <a:t>CM DE UBERABA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SIM</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pt-BR" sz="1200" b="1" i="0" u="none" strike="noStrike">
                          <a:latin typeface="Arial Narrow"/>
                        </a:rPr>
                        <a:t>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5.109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pt-BR" sz="1400" b="1" i="0" u="none" strike="noStrike" dirty="0">
                          <a:latin typeface="Arial Narrow"/>
                        </a:rPr>
                        <a:t>FIZEMOS VISITAS REGULAMENTARES AOS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4604">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pt-BR" sz="1400" b="1" i="0" u="none" strike="noStrike" dirty="0" err="1">
                          <a:latin typeface="Arial Narrow"/>
                        </a:rPr>
                        <a:t>CMs</a:t>
                      </a:r>
                      <a:r>
                        <a:rPr lang="pt-BR" sz="1400" b="1" i="0" u="none" strike="noStrike" dirty="0">
                          <a:latin typeface="Arial Narrow"/>
                        </a:rPr>
                        <a:t> DE ANÁPOLIS, BRASILIA E UBERABA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44165">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9443">
                <a:tc>
                  <a:txBody>
                    <a:bodyPr/>
                    <a:lstStyle/>
                    <a:p>
                      <a:pPr algn="l" fontAlgn="b"/>
                      <a:r>
                        <a:rPr lang="pt-BR" sz="1200" b="1" i="0" u="none" strike="noStrike" dirty="0">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9443">
                <a:tc>
                  <a:txBody>
                    <a:bodyPr/>
                    <a:lstStyle/>
                    <a:p>
                      <a:pPr algn="l" fontAlgn="b"/>
                      <a:r>
                        <a:rPr lang="pt-BR" sz="1200" b="1" i="0" u="none" strike="noStrike" dirty="0">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9443">
                <a:tc>
                  <a:txBody>
                    <a:bodyPr/>
                    <a:lstStyle/>
                    <a:p>
                      <a:pPr algn="l" fontAlgn="b"/>
                      <a:r>
                        <a:rPr lang="pt-BR" sz="1200" b="1" i="0" u="none" strike="noStrike" dirty="0">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9443">
                <a:tc>
                  <a:txBody>
                    <a:bodyPr/>
                    <a:lstStyle/>
                    <a:p>
                      <a:pPr algn="l" fontAlgn="b"/>
                      <a:r>
                        <a:rPr lang="pt-BR" sz="1200" b="1" i="0" u="none" strike="noStrike" dirty="0">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29443">
                <a:tc>
                  <a:txBody>
                    <a:bodyPr/>
                    <a:lstStyle/>
                    <a:p>
                      <a:pPr algn="l" fontAlgn="b"/>
                      <a:r>
                        <a:rPr lang="pt-BR" sz="1200" b="1" i="0" u="none" strike="noStrike" dirty="0">
                          <a:latin typeface="Arial Narrow"/>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a:latin typeface="Arial Narrow"/>
                        </a:rPr>
                        <a:t> </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a:latin typeface="Arial Narrow"/>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1525">
                <a:tc>
                  <a:txBody>
                    <a:bodyPr/>
                    <a:lstStyle/>
                    <a:p>
                      <a:pPr algn="l" fontAlgn="t"/>
                      <a:r>
                        <a:rPr lang="pt-BR" sz="1200" b="1" i="0" u="none" strike="noStrike" dirty="0">
                          <a:latin typeface="Arial Narrow"/>
                        </a:rPr>
                        <a:t> </a:t>
                      </a:r>
                      <a:r>
                        <a:rPr lang="pt-BR" sz="1200" b="1" i="0" u="none" strike="noStrike" dirty="0" smtClean="0">
                          <a:latin typeface="Arial Narrow"/>
                        </a:rPr>
                        <a:t>TOTAIS</a:t>
                      </a:r>
                      <a:endParaRPr lang="pt-BR" sz="1200" b="1" i="0" u="none" strike="noStrike" dirty="0">
                        <a:latin typeface="Arial Narrow"/>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49</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50</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20</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4</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5</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32</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12</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13</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25</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69</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62</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1" i="0" u="none" strike="noStrike" dirty="0" smtClean="0">
                          <a:latin typeface="Arial Narrow"/>
                        </a:rPr>
                        <a:t>306</a:t>
                      </a:r>
                      <a:endParaRPr lang="pt-BR" sz="1200" b="1" i="0" u="none" strike="noStrike" dirty="0">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200" b="1" i="0" u="none" strike="noStrike" dirty="0" smtClean="0">
                          <a:latin typeface="Arial Narrow"/>
                        </a:rPr>
                        <a:t>14.768</a:t>
                      </a:r>
                      <a:endParaRPr lang="pt-BR" sz="1200" b="1" i="0" u="none" strike="noStrike" dirty="0">
                        <a:latin typeface="Arial Narrow"/>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200" b="0" i="0" u="none" strike="noStrike" dirty="0">
                          <a:latin typeface="Arial Narrow"/>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154626"/>
          </a:xfrm>
        </p:spPr>
        <p:txBody>
          <a:bodyPr>
            <a:normAutofit fontScale="90000"/>
          </a:bodyPr>
          <a:lstStyle/>
          <a:p>
            <a:pPr algn="l"/>
            <a:r>
              <a:rPr lang="pt-BR" dirty="0" smtClean="0"/>
              <a:t/>
            </a:r>
            <a:br>
              <a:rPr lang="pt-BR" dirty="0" smtClean="0"/>
            </a:br>
            <a:r>
              <a:rPr lang="pt-BR" dirty="0" smtClean="0"/>
              <a:t/>
            </a:r>
            <a:br>
              <a:rPr lang="pt-BR" dirty="0" smtClean="0"/>
            </a:br>
            <a:r>
              <a:rPr lang="pt-BR" dirty="0" smtClean="0"/>
              <a:t>             ECAFO NA REGIÃO V</a:t>
            </a:r>
            <a:br>
              <a:rPr lang="pt-BR" dirty="0" smtClean="0"/>
            </a:br>
            <a:r>
              <a:rPr lang="pt-BR" dirty="0" smtClean="0"/>
              <a:t/>
            </a:r>
            <a:br>
              <a:rPr lang="pt-BR" dirty="0" smtClean="0"/>
            </a:br>
            <a:r>
              <a:rPr lang="pt-BR" sz="1400" b="1" dirty="0" smtClean="0"/>
              <a:t>CONSELHO METROPOLITANO          No. DE </a:t>
            </a:r>
            <a:r>
              <a:rPr lang="pt-BR" sz="1400" b="1" dirty="0" err="1" smtClean="0"/>
              <a:t>CCs</a:t>
            </a:r>
            <a:r>
              <a:rPr lang="pt-BR" sz="1400" b="1" dirty="0" smtClean="0"/>
              <a:t>                   No. DE </a:t>
            </a:r>
            <a:r>
              <a:rPr lang="pt-BR" sz="1400" b="1" dirty="0" err="1" smtClean="0"/>
              <a:t>CPs</a:t>
            </a:r>
            <a:r>
              <a:rPr lang="pt-BR" sz="1400" b="1" dirty="0" smtClean="0"/>
              <a:t>                                       </a:t>
            </a:r>
            <a:r>
              <a:rPr lang="pt-BR" sz="1400" b="1" dirty="0" err="1" smtClean="0"/>
              <a:t>CPs</a:t>
            </a:r>
            <a:r>
              <a:rPr lang="pt-BR" sz="1400" b="1" dirty="0" smtClean="0"/>
              <a:t> COM COORDENAÇÃO</a:t>
            </a:r>
            <a:br>
              <a:rPr lang="pt-BR" sz="1400" b="1" dirty="0" smtClean="0"/>
            </a:br>
            <a:r>
              <a:rPr lang="pt-BR" sz="1400" dirty="0" smtClean="0"/>
              <a:t/>
            </a:r>
            <a:br>
              <a:rPr lang="pt-BR" sz="1400" dirty="0" smtClean="0"/>
            </a:br>
            <a:r>
              <a:rPr lang="pt-BR" sz="1400" dirty="0" err="1" smtClean="0"/>
              <a:t>C.M.</a:t>
            </a:r>
            <a:r>
              <a:rPr lang="pt-BR" sz="1400" dirty="0" smtClean="0"/>
              <a:t> ANÁPOLIS                                          09                                   </a:t>
            </a:r>
            <a:r>
              <a:rPr lang="pt-BR" sz="1400" dirty="0" smtClean="0"/>
              <a:t>54                                                                   06                                                                      </a:t>
            </a:r>
            <a:r>
              <a:rPr lang="pt-BR" sz="1400" dirty="0" smtClean="0"/>
              <a:t/>
            </a:r>
            <a:br>
              <a:rPr lang="pt-BR" sz="1400" dirty="0" smtClean="0"/>
            </a:br>
            <a:r>
              <a:rPr lang="pt-BR" sz="1400" dirty="0" err="1" smtClean="0"/>
              <a:t>C.M.</a:t>
            </a:r>
            <a:r>
              <a:rPr lang="pt-BR" sz="1400" dirty="0" smtClean="0"/>
              <a:t> BRASÍLIA                                            13                                   </a:t>
            </a:r>
            <a:r>
              <a:rPr lang="pt-BR" sz="1400" dirty="0" smtClean="0"/>
              <a:t>98                                                                   23                                                                   </a:t>
            </a:r>
            <a:r>
              <a:rPr lang="pt-BR" sz="1400" dirty="0" smtClean="0"/>
              <a:t/>
            </a:r>
            <a:br>
              <a:rPr lang="pt-BR" sz="1400" dirty="0" smtClean="0"/>
            </a:br>
            <a:r>
              <a:rPr lang="pt-BR" sz="1400" dirty="0" err="1" smtClean="0"/>
              <a:t>C.M.</a:t>
            </a:r>
            <a:r>
              <a:rPr lang="pt-BR" sz="1400" dirty="0" smtClean="0"/>
              <a:t> GOIÂNIA                                            12                                   73                                                                   28</a:t>
            </a:r>
            <a:br>
              <a:rPr lang="pt-BR" sz="1400" dirty="0" smtClean="0"/>
            </a:br>
            <a:r>
              <a:rPr lang="pt-BR" sz="1400" dirty="0" err="1" smtClean="0"/>
              <a:t>C.M.</a:t>
            </a:r>
            <a:r>
              <a:rPr lang="pt-BR" sz="1400" dirty="0" smtClean="0"/>
              <a:t> UBERABA                                           </a:t>
            </a:r>
            <a:r>
              <a:rPr lang="pt-BR" sz="1400" smtClean="0"/>
              <a:t>11                                  </a:t>
            </a:r>
            <a:r>
              <a:rPr lang="pt-BR" sz="1400" smtClean="0"/>
              <a:t> 67                                                                   00                                                                      </a:t>
            </a:r>
            <a:r>
              <a:rPr lang="pt-BR" sz="1400" dirty="0" smtClean="0"/>
              <a:t/>
            </a:r>
            <a:br>
              <a:rPr lang="pt-BR" sz="1400" dirty="0" smtClean="0"/>
            </a:br>
            <a:r>
              <a:rPr lang="pt-BR" sz="1400" dirty="0" smtClean="0"/>
              <a:t/>
            </a:r>
            <a:br>
              <a:rPr lang="pt-BR" sz="1400" dirty="0" smtClean="0"/>
            </a:br>
            <a:r>
              <a:rPr lang="pt-BR" sz="1400" dirty="0" smtClean="0"/>
              <a:t>TOTAL                                                          </a:t>
            </a:r>
            <a:r>
              <a:rPr lang="pt-BR" sz="1400" smtClean="0"/>
              <a:t>45                                  </a:t>
            </a:r>
            <a:r>
              <a:rPr lang="pt-BR" sz="1400" smtClean="0"/>
              <a:t>292                                                                  57         </a:t>
            </a:r>
            <a:r>
              <a:rPr lang="pt-BR" dirty="0" smtClean="0"/>
              <a:t/>
            </a:r>
            <a:br>
              <a:rPr lang="pt-BR" dirty="0" smtClean="0"/>
            </a:br>
            <a:r>
              <a:rPr lang="pt-BR" dirty="0" smtClean="0"/>
              <a:t/>
            </a:r>
            <a:br>
              <a:rPr lang="pt-BR" dirty="0" smtClean="0"/>
            </a:br>
            <a:r>
              <a:rPr lang="pt-BR" dirty="0" smtClean="0"/>
              <a:t/>
            </a:r>
            <a:br>
              <a:rPr lang="pt-BR" dirty="0" smtClean="0"/>
            </a:b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UARIO\Desktop\E C A F O\FOTOS ICONES SSVP\Nova Logo fundo branco.jpg"/>
          <p:cNvPicPr>
            <a:picLocks noChangeAspect="1" noChangeArrowheads="1"/>
          </p:cNvPicPr>
          <p:nvPr/>
        </p:nvPicPr>
        <p:blipFill>
          <a:blip r:embed="rId2"/>
          <a:srcRect/>
          <a:stretch>
            <a:fillRect/>
          </a:stretch>
        </p:blipFill>
        <p:spPr bwMode="auto">
          <a:xfrm>
            <a:off x="285720" y="214290"/>
            <a:ext cx="8572559" cy="62865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EQUIPE DE OURO:</a:t>
            </a:r>
            <a:endParaRPr lang="pt-BR" b="1" dirty="0"/>
          </a:p>
        </p:txBody>
      </p:sp>
      <p:sp>
        <p:nvSpPr>
          <p:cNvPr id="3" name="Espaço Reservado para Conteúdo 2"/>
          <p:cNvSpPr>
            <a:spLocks noGrp="1"/>
          </p:cNvSpPr>
          <p:nvPr>
            <p:ph idx="1"/>
          </p:nvPr>
        </p:nvSpPr>
        <p:spPr/>
        <p:txBody>
          <a:bodyPr>
            <a:normAutofit/>
          </a:bodyPr>
          <a:lstStyle/>
          <a:p>
            <a:r>
              <a:rPr lang="pt-BR" dirty="0" smtClean="0"/>
              <a:t>CM  ANÁPOLIS    : </a:t>
            </a:r>
            <a:r>
              <a:rPr lang="pt-BR" dirty="0" err="1" smtClean="0"/>
              <a:t>Cfd</a:t>
            </a:r>
            <a:r>
              <a:rPr lang="pt-BR" dirty="0" smtClean="0"/>
              <a:t>  ORLANDO</a:t>
            </a:r>
          </a:p>
          <a:p>
            <a:r>
              <a:rPr lang="pt-BR" dirty="0" smtClean="0"/>
              <a:t>CM BRASÍLIA        : </a:t>
            </a:r>
            <a:r>
              <a:rPr lang="pt-BR" dirty="0" err="1" smtClean="0"/>
              <a:t>Csc</a:t>
            </a:r>
            <a:r>
              <a:rPr lang="pt-BR" dirty="0" smtClean="0"/>
              <a:t> MARIA VERA LÚCIA</a:t>
            </a:r>
          </a:p>
          <a:p>
            <a:r>
              <a:rPr lang="pt-BR" dirty="0" smtClean="0"/>
              <a:t>                                         DOMINGOS</a:t>
            </a:r>
          </a:p>
          <a:p>
            <a:r>
              <a:rPr lang="pt-BR" dirty="0" smtClean="0"/>
              <a:t>CM GOIÂNIA        : </a:t>
            </a:r>
            <a:r>
              <a:rPr lang="pt-BR" dirty="0" err="1" smtClean="0"/>
              <a:t>Cfd</a:t>
            </a:r>
            <a:r>
              <a:rPr lang="pt-BR" dirty="0" smtClean="0"/>
              <a:t> JEOVÁ DE A. LOPES</a:t>
            </a:r>
          </a:p>
          <a:p>
            <a:r>
              <a:rPr lang="pt-BR" dirty="0" smtClean="0"/>
              <a:t>CM UBERABA       : </a:t>
            </a:r>
            <a:r>
              <a:rPr lang="pt-BR" dirty="0" err="1" smtClean="0"/>
              <a:t>Cfd</a:t>
            </a:r>
            <a:r>
              <a:rPr lang="pt-BR" dirty="0" smtClean="0"/>
              <a:t> ISRAEL VIANA DE          </a:t>
            </a:r>
          </a:p>
          <a:p>
            <a:r>
              <a:rPr lang="pt-BR" dirty="0" smtClean="0"/>
              <a:t>                                         OLIVEIRA  </a:t>
            </a:r>
          </a:p>
          <a:p>
            <a:r>
              <a:rPr lang="pt-BR" b="1" dirty="0" smtClean="0"/>
              <a:t>CAPITÃ: VERA LÚCIA SANTOS e SANTOS</a:t>
            </a:r>
          </a:p>
          <a:p>
            <a:r>
              <a:rPr lang="pt-BR" sz="1200" dirty="0" smtClean="0"/>
              <a:t>(</a:t>
            </a:r>
            <a:r>
              <a:rPr lang="pt-BR" sz="1200" dirty="0" smtClean="0">
                <a:solidFill>
                  <a:srgbClr val="FF0000"/>
                </a:solidFill>
              </a:rPr>
              <a:t>QNPSPC)</a:t>
            </a:r>
            <a:endParaRPr lang="pt-BR" sz="12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
            </a:r>
            <a:br>
              <a:rPr lang="pt-BR" b="1" dirty="0" smtClean="0"/>
            </a:br>
            <a:r>
              <a:rPr lang="pt-BR" b="1" dirty="0" smtClean="0"/>
              <a:t>LOUVADO SEJA NOSSO SENHOR JESUS CRISTO</a:t>
            </a:r>
            <a:br>
              <a:rPr lang="pt-BR" b="1" dirty="0" smtClean="0"/>
            </a:br>
            <a:r>
              <a:rPr lang="pt-BR" b="1" dirty="0" smtClean="0"/>
              <a:t/>
            </a:r>
            <a:br>
              <a:rPr lang="pt-BR" b="1" dirty="0" smtClean="0"/>
            </a:br>
            <a:r>
              <a:rPr lang="pt-BR" b="1" dirty="0" smtClean="0"/>
              <a:t/>
            </a:r>
            <a:br>
              <a:rPr lang="pt-BR" b="1" dirty="0" smtClean="0"/>
            </a:br>
            <a:endParaRPr lang="pt-BR" b="1" dirty="0"/>
          </a:p>
        </p:txBody>
      </p:sp>
      <p:sp>
        <p:nvSpPr>
          <p:cNvPr id="3" name="Espaço Reservado para Conteúdo 2"/>
          <p:cNvSpPr>
            <a:spLocks noGrp="1"/>
          </p:cNvSpPr>
          <p:nvPr>
            <p:ph idx="1"/>
          </p:nvPr>
        </p:nvSpPr>
        <p:spPr/>
        <p:txBody>
          <a:bodyPr/>
          <a:lstStyle/>
          <a:p>
            <a:endParaRPr 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14348" y="0"/>
          <a:ext cx="8001056" cy="6858000"/>
        </p:xfrm>
        <a:graphic>
          <a:graphicData uri="http://schemas.openxmlformats.org/presentationml/2006/ole">
            <p:oleObj spid="_x0000_s1026" name="Acrobat Document" r:id="rId3" imgW="25570440" imgH="25571160" progId="AcroExch.Document.7">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pt-BR" dirty="0" err="1" smtClean="0"/>
              <a:t>N.S.</a:t>
            </a:r>
            <a:r>
              <a:rPr lang="pt-BR" dirty="0" smtClean="0"/>
              <a:t> DO CARMO</a:t>
            </a:r>
            <a:br>
              <a:rPr lang="pt-BR" dirty="0" smtClean="0"/>
            </a:br>
            <a:r>
              <a:rPr lang="pt-BR" dirty="0" smtClean="0"/>
              <a:t>PADROEIRA DA REGIÃO V</a:t>
            </a:r>
            <a:endParaRPr lang="pt-BR" dirty="0"/>
          </a:p>
        </p:txBody>
      </p:sp>
      <p:pic>
        <p:nvPicPr>
          <p:cNvPr id="16388" name="Picture 4" descr="C:\Users\USUARIO\Desktop\E C A F O\FOTOS ICONES SSVP\download.jpg"/>
          <p:cNvPicPr>
            <a:picLocks noChangeAspect="1" noChangeArrowheads="1"/>
          </p:cNvPicPr>
          <p:nvPr/>
        </p:nvPicPr>
        <p:blipFill>
          <a:blip r:embed="rId2"/>
          <a:srcRect/>
          <a:stretch>
            <a:fillRect/>
          </a:stretch>
        </p:blipFill>
        <p:spPr bwMode="auto">
          <a:xfrm>
            <a:off x="2000232" y="1357298"/>
            <a:ext cx="5072097" cy="492922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b="1" dirty="0" smtClean="0"/>
              <a:t>CONSELHO METROPOLITANO DE ANÁPOLIS</a:t>
            </a:r>
            <a:endParaRPr lang="pt-BR"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368940"/>
          </a:xfrm>
        </p:spPr>
        <p:txBody>
          <a:bodyPr>
            <a:normAutofit/>
          </a:bodyPr>
          <a:lstStyle/>
          <a:p>
            <a:pPr algn="l"/>
            <a:r>
              <a:rPr lang="pt-BR" sz="1600" b="1" dirty="0" smtClean="0"/>
              <a:t>EXPERIÊNCIAS VIVIDAS NO </a:t>
            </a:r>
            <a:r>
              <a:rPr lang="pt-BR" sz="1600" b="1" dirty="0" err="1" smtClean="0"/>
              <a:t>C.M.</a:t>
            </a:r>
            <a:r>
              <a:rPr lang="pt-BR" sz="1600" b="1" dirty="0" smtClean="0"/>
              <a:t> DE ANÁPOLIS:</a:t>
            </a:r>
            <a:r>
              <a:rPr lang="pt-BR" sz="1600" dirty="0" smtClean="0"/>
              <a:t/>
            </a:r>
            <a:br>
              <a:rPr lang="pt-BR" sz="1600" dirty="0" smtClean="0"/>
            </a:br>
            <a:r>
              <a:rPr lang="pt-BR" sz="1600" dirty="0" smtClean="0"/>
              <a:t/>
            </a:r>
            <a:br>
              <a:rPr lang="pt-BR" sz="1600" dirty="0" smtClean="0"/>
            </a:br>
            <a:r>
              <a:rPr lang="pt-BR" sz="1600" dirty="0" smtClean="0"/>
              <a:t>1 – APESAR DE ALGUNS PROBLEMAS, A FORMAÇÃO ESTÁ  CRESCENDO</a:t>
            </a:r>
            <a:br>
              <a:rPr lang="pt-BR" sz="1600" dirty="0" smtClean="0"/>
            </a:br>
            <a:r>
              <a:rPr lang="pt-BR" sz="1600" dirty="0" smtClean="0"/>
              <a:t>2 – ESTÃO SENDO FEITAS VISITAS AOS </a:t>
            </a:r>
            <a:r>
              <a:rPr lang="pt-BR" sz="1600" dirty="0" err="1" smtClean="0"/>
              <a:t>CPs</a:t>
            </a:r>
            <a:r>
              <a:rPr lang="pt-BR" sz="1600" dirty="0" smtClean="0"/>
              <a:t> DE PALMAS E ARAGUAINA NO TOCANTINS, PARA</a:t>
            </a:r>
            <a:br>
              <a:rPr lang="pt-BR" sz="1600" dirty="0" smtClean="0"/>
            </a:br>
            <a:r>
              <a:rPr lang="pt-BR" sz="1600" dirty="0" smtClean="0"/>
              <a:t>       IMPLANTAR COORDENAÇÕES DA ECAFO NO LOCAL</a:t>
            </a:r>
            <a:br>
              <a:rPr lang="pt-BR" sz="1600" dirty="0" smtClean="0"/>
            </a:br>
            <a:r>
              <a:rPr lang="pt-BR" sz="1600" dirty="0" smtClean="0"/>
              <a:t>3 – ECAFO DO CMA ESTÁ “INCUTINDO” A IDÉIA NOS SEUS ASSISTIDOS, QUE OS MESMOS</a:t>
            </a:r>
            <a:br>
              <a:rPr lang="pt-BR" sz="1600" dirty="0" smtClean="0"/>
            </a:br>
            <a:r>
              <a:rPr lang="pt-BR" sz="1600" dirty="0" smtClean="0"/>
              <a:t>       TAMBÉM PERTENCEM À SSVP. ESTÁ MOSTRANDO A CARA DA SSVP PARA ELES.</a:t>
            </a:r>
            <a:br>
              <a:rPr lang="pt-BR" sz="1600" dirty="0" smtClean="0"/>
            </a:br>
            <a:r>
              <a:rPr lang="pt-BR" sz="1600" dirty="0" smtClean="0"/>
              <a:t>4 – DEVIDO A PROBLEMAS PARTICULARES, O COORDENADOR MIGUEL DEIXOU O CARGO</a:t>
            </a:r>
            <a:br>
              <a:rPr lang="pt-BR" sz="1600" dirty="0" smtClean="0"/>
            </a:br>
            <a:r>
              <a:rPr lang="pt-BR" sz="1600" dirty="0" smtClean="0"/>
              <a:t>       QUE AGORA TEM O CFD. ORLANDO COMO TITULAR.</a:t>
            </a:r>
            <a:endParaRPr lang="pt-B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dirty="0" smtClean="0"/>
              <a:t/>
            </a:r>
            <a:br>
              <a:rPr lang="pt-BR" dirty="0" smtClean="0"/>
            </a:br>
            <a:r>
              <a:rPr lang="pt-BR" b="1" dirty="0" smtClean="0"/>
              <a:t>CONSELHO METROPOLITANO DE GOIÂNIA</a:t>
            </a:r>
            <a:endParaRPr lang="pt-B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60456"/>
            <a:ext cx="8229600" cy="5297502"/>
          </a:xfrm>
        </p:spPr>
        <p:txBody>
          <a:bodyPr>
            <a:normAutofit fontScale="90000"/>
          </a:bodyPr>
          <a:lstStyle/>
          <a:p>
            <a:pPr algn="l"/>
            <a:r>
              <a:rPr lang="pt-BR" sz="3200" b="1" dirty="0" smtClean="0"/>
              <a:t>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t>
            </a:r>
            <a:br>
              <a:rPr lang="pt-BR" sz="3200" b="1" dirty="0" smtClean="0"/>
            </a:br>
            <a:r>
              <a:rPr lang="pt-BR" sz="3200" b="1" dirty="0" smtClean="0"/>
              <a:t/>
            </a:r>
            <a:br>
              <a:rPr lang="pt-BR" sz="3200" b="1" dirty="0" smtClean="0"/>
            </a:br>
            <a:r>
              <a:rPr lang="pt-BR" sz="1800" b="1" dirty="0" smtClean="0"/>
              <a:t>EXPERIÊNCIAS VIVIDAS NO </a:t>
            </a:r>
            <a:r>
              <a:rPr lang="pt-BR" sz="1800" b="1" dirty="0" err="1" smtClean="0"/>
              <a:t>C.M.</a:t>
            </a:r>
            <a:r>
              <a:rPr lang="pt-BR" sz="1800" b="1" dirty="0" smtClean="0"/>
              <a:t> GOIÂNIA</a:t>
            </a:r>
            <a:br>
              <a:rPr lang="pt-BR" sz="1800" b="1" dirty="0" smtClean="0"/>
            </a:br>
            <a:r>
              <a:rPr lang="pt-BR" sz="1800" b="1" dirty="0" smtClean="0"/>
              <a:t/>
            </a:r>
            <a:br>
              <a:rPr lang="pt-BR" sz="1800" b="1" dirty="0" smtClean="0"/>
            </a:br>
            <a:r>
              <a:rPr lang="pt-BR" sz="1600" b="1" dirty="0" smtClean="0"/>
              <a:t>METAS PROPOSTAS PARA 2014 :</a:t>
            </a:r>
            <a:br>
              <a:rPr lang="pt-BR" sz="1600" b="1" dirty="0" smtClean="0"/>
            </a:br>
            <a:r>
              <a:rPr lang="pt-BR" sz="2000" b="1" dirty="0" smtClean="0"/>
              <a:t/>
            </a:r>
            <a:br>
              <a:rPr lang="pt-BR" sz="2000" b="1" dirty="0" smtClean="0"/>
            </a:br>
            <a:r>
              <a:rPr lang="pt-BR" sz="1600" b="1" dirty="0" smtClean="0"/>
              <a:t>1 – LEVAR O PROJETO MUDANÇA DE  ESTRUTURAS A TODO O CMG;</a:t>
            </a:r>
            <a:br>
              <a:rPr lang="pt-BR" sz="1600" b="1" dirty="0" smtClean="0"/>
            </a:br>
            <a:r>
              <a:rPr lang="pt-BR" sz="1600" b="1" dirty="0" smtClean="0"/>
              <a:t>2 – MUDAR AS PRÓPRIAS ESTRUTURAS, TANTO DA ECAFO, TANTO DO CMG;</a:t>
            </a:r>
            <a:br>
              <a:rPr lang="pt-BR" sz="1600" b="1" dirty="0" smtClean="0"/>
            </a:br>
            <a:r>
              <a:rPr lang="pt-BR" sz="1600" b="1" dirty="0" smtClean="0"/>
              <a:t>3 – FAZER MUDANÇAS NA ÁREA GEOGRÁFICA DO CMG;</a:t>
            </a:r>
            <a:br>
              <a:rPr lang="pt-BR" sz="1600" b="1" dirty="0" smtClean="0"/>
            </a:br>
            <a:r>
              <a:rPr lang="pt-BR" sz="1600" b="1" dirty="0" smtClean="0"/>
              <a:t>4 – IDENTIFICAR DIFICULDADES DE CADA CC E DEPARTAMENTOS:</a:t>
            </a:r>
            <a:br>
              <a:rPr lang="pt-BR" sz="1600" b="1" dirty="0" smtClean="0"/>
            </a:br>
            <a:r>
              <a:rPr lang="pt-BR" sz="1600" b="1" dirty="0" smtClean="0"/>
              <a:t>5 – REVITALIZAR OS </a:t>
            </a:r>
            <a:r>
              <a:rPr lang="pt-BR" sz="1600" b="1" dirty="0" err="1" smtClean="0"/>
              <a:t>CPs</a:t>
            </a:r>
            <a:r>
              <a:rPr lang="pt-BR" sz="1600" b="1" dirty="0" smtClean="0"/>
              <a:t> E CONFERÊNCIAS;</a:t>
            </a:r>
            <a:br>
              <a:rPr lang="pt-BR" sz="1600" b="1" dirty="0" smtClean="0"/>
            </a:br>
            <a:r>
              <a:rPr lang="pt-BR" sz="1600" b="1" dirty="0" smtClean="0"/>
              <a:t>6 – CRIAÇÃO DE EQUIPES DE VISITAS AOS </a:t>
            </a:r>
            <a:r>
              <a:rPr lang="pt-BR" sz="1600" b="1" dirty="0" err="1" smtClean="0"/>
              <a:t>CCs</a:t>
            </a:r>
            <a:r>
              <a:rPr lang="pt-BR" sz="1600" b="1" dirty="0" smtClean="0"/>
              <a:t>;</a:t>
            </a:r>
            <a:br>
              <a:rPr lang="pt-BR" sz="1600" b="1" dirty="0" smtClean="0"/>
            </a:br>
            <a:r>
              <a:rPr lang="pt-BR" sz="1600" b="1" dirty="0" smtClean="0"/>
              <a:t>7 – VISITA A TODOS OS </a:t>
            </a:r>
            <a:r>
              <a:rPr lang="pt-BR" sz="1600" b="1" dirty="0" err="1" smtClean="0"/>
              <a:t>CCs</a:t>
            </a:r>
            <a:r>
              <a:rPr lang="pt-BR" sz="1600" b="1" dirty="0" smtClean="0"/>
              <a:t> PARA DIAGNÓSTICO DE PROBLEMAS E APLICAR </a:t>
            </a:r>
            <a:br>
              <a:rPr lang="pt-BR" sz="1600" b="1" dirty="0" smtClean="0"/>
            </a:br>
            <a:r>
              <a:rPr lang="pt-BR" sz="1600" b="1" dirty="0" smtClean="0"/>
              <a:t>       FORMAÇÃO ATÉ JUNHO DE 2014;</a:t>
            </a:r>
            <a:br>
              <a:rPr lang="pt-BR" sz="1600" b="1" dirty="0" smtClean="0"/>
            </a:br>
            <a:r>
              <a:rPr lang="pt-BR" sz="1600" b="1" dirty="0" smtClean="0"/>
              <a:t>8 -  APLICAR NAS BASES FORMAÇÃO ESPECÍFICA:</a:t>
            </a:r>
            <a:br>
              <a:rPr lang="pt-BR" sz="1600" b="1" dirty="0" smtClean="0"/>
            </a:br>
            <a:r>
              <a:rPr lang="pt-BR" sz="1600" b="1" dirty="0" smtClean="0"/>
              <a:t>9 – FORMAÇÃO DE EQUIPE DE MULTIPLICADORES.</a:t>
            </a:r>
            <a:br>
              <a:rPr lang="pt-BR" sz="1600" b="1" dirty="0" smtClean="0"/>
            </a:br>
            <a:r>
              <a:rPr lang="pt-BR" sz="1600" b="1" dirty="0" smtClean="0"/>
              <a:t>10- PARCERIAS POLÍTICAS – Câmara Municipal de Goiânia e Deputados </a:t>
            </a:r>
            <a:br>
              <a:rPr lang="pt-BR" sz="1600" b="1" dirty="0" smtClean="0"/>
            </a:br>
            <a:r>
              <a:rPr lang="pt-BR" sz="1600" b="1" dirty="0" smtClean="0"/>
              <a:t/>
            </a:r>
            <a:br>
              <a:rPr lang="pt-BR" sz="16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endParaRPr lang="pt-B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74638"/>
            <a:ext cx="8229600" cy="5011750"/>
          </a:xfrm>
        </p:spPr>
        <p:txBody>
          <a:bodyPr>
            <a:normAutofit fontScale="90000"/>
          </a:bodyPr>
          <a:lstStyle/>
          <a:p>
            <a:pPr algn="l"/>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a:r>
            <a:br>
              <a:rPr lang="pt-BR" sz="3200" b="1" dirty="0" smtClean="0"/>
            </a:br>
            <a:r>
              <a:rPr lang="pt-BR" sz="3200" b="1" dirty="0" smtClean="0"/>
              <a:t>                            REALIZAÇÕES EM 2014</a:t>
            </a:r>
            <a:br>
              <a:rPr lang="pt-BR" sz="3200" b="1" dirty="0" smtClean="0"/>
            </a:br>
            <a:r>
              <a:rPr lang="pt-BR" sz="2000" b="1" dirty="0" smtClean="0"/>
              <a:t>1 – O Projeto Mudança de Estruturas</a:t>
            </a:r>
            <a:r>
              <a:rPr lang="pt-BR" sz="2000" dirty="0" smtClean="0"/>
              <a:t>  </a:t>
            </a:r>
            <a:r>
              <a:rPr lang="pt-BR" sz="2000" b="1" dirty="0" smtClean="0"/>
              <a:t>saiu da Teoria e partiu para a ação;</a:t>
            </a:r>
            <a:br>
              <a:rPr lang="pt-BR" sz="2000" b="1" dirty="0" smtClean="0"/>
            </a:br>
            <a:r>
              <a:rPr lang="pt-BR" sz="2000" b="1" dirty="0" smtClean="0"/>
              <a:t>2 – Melhora no sistema de comunicação: </a:t>
            </a:r>
            <a:r>
              <a:rPr lang="pt-BR" sz="2000" b="1" dirty="0" err="1" smtClean="0"/>
              <a:t>E-mails</a:t>
            </a:r>
            <a:r>
              <a:rPr lang="pt-BR" sz="2000" b="1" dirty="0" smtClean="0"/>
              <a:t>, Site, telefônico, </a:t>
            </a:r>
            <a:r>
              <a:rPr lang="pt-BR" sz="2000" b="1" dirty="0" err="1" smtClean="0"/>
              <a:t>boca-a-boca</a:t>
            </a:r>
            <a:r>
              <a:rPr lang="pt-BR" sz="2000" b="1" dirty="0" smtClean="0"/>
              <a:t>;</a:t>
            </a:r>
            <a:br>
              <a:rPr lang="pt-BR" sz="2000" b="1" dirty="0" smtClean="0"/>
            </a:br>
            <a:r>
              <a:rPr lang="pt-BR" sz="2000" b="1" dirty="0" smtClean="0"/>
              <a:t>3 – Todos os </a:t>
            </a:r>
            <a:r>
              <a:rPr lang="pt-BR" sz="2000" b="1" dirty="0" err="1" smtClean="0"/>
              <a:t>CCs</a:t>
            </a:r>
            <a:r>
              <a:rPr lang="pt-BR" sz="2000" b="1" dirty="0" smtClean="0"/>
              <a:t> foram visitados e o Projeto Mudança de Estruturas foi </a:t>
            </a:r>
            <a:r>
              <a:rPr lang="pt-BR" sz="2000" b="1" dirty="0" err="1" smtClean="0"/>
              <a:t>apresen</a:t>
            </a:r>
            <a:r>
              <a:rPr lang="pt-BR" sz="2000" b="1" dirty="0" smtClean="0"/>
              <a:t>-</a:t>
            </a:r>
            <a:br>
              <a:rPr lang="pt-BR" sz="2000" b="1" dirty="0" smtClean="0"/>
            </a:br>
            <a:r>
              <a:rPr lang="pt-BR" sz="2000" b="1" dirty="0" smtClean="0"/>
              <a:t>       </a:t>
            </a:r>
            <a:r>
              <a:rPr lang="pt-BR" sz="2000" b="1" dirty="0" err="1" smtClean="0"/>
              <a:t>tado</a:t>
            </a:r>
            <a:r>
              <a:rPr lang="pt-BR" sz="2000" b="1" dirty="0" smtClean="0"/>
              <a:t>, com muito boa aceitação;</a:t>
            </a:r>
            <a:br>
              <a:rPr lang="pt-BR" sz="2000" b="1" dirty="0" smtClean="0"/>
            </a:br>
            <a:r>
              <a:rPr lang="pt-BR" sz="2000" b="1" dirty="0" smtClean="0"/>
              <a:t>4 – Trabalhamos também  as realidades de cada CC;</a:t>
            </a:r>
            <a:br>
              <a:rPr lang="pt-BR" sz="2000" b="1" dirty="0" smtClean="0"/>
            </a:br>
            <a:r>
              <a:rPr lang="pt-BR" sz="2000" b="1" dirty="0" smtClean="0"/>
              <a:t>5 – Propusemos a revitalização das Conferências e </a:t>
            </a:r>
            <a:r>
              <a:rPr lang="pt-BR" sz="2000" b="1" dirty="0" err="1" smtClean="0"/>
              <a:t>CPs</a:t>
            </a:r>
            <a:r>
              <a:rPr lang="pt-BR" sz="2000" b="1" dirty="0" smtClean="0"/>
              <a:t>;</a:t>
            </a:r>
            <a:br>
              <a:rPr lang="pt-BR" sz="2000" b="1" dirty="0" smtClean="0"/>
            </a:br>
            <a:r>
              <a:rPr lang="pt-BR" sz="2000" b="1" dirty="0" smtClean="0"/>
              <a:t>6 – Iniciamos (timidamente) a alterar algumas áreas geográficas de nosso CMG;  </a:t>
            </a:r>
            <a:br>
              <a:rPr lang="pt-BR" sz="2000" b="1" dirty="0" smtClean="0"/>
            </a:br>
            <a:r>
              <a:rPr lang="pt-BR" sz="2000" b="1" dirty="0" smtClean="0"/>
              <a:t>7 – Toda a Diretoria do CMG se emprenhou em se fazer presente nos eventos de</a:t>
            </a:r>
            <a:br>
              <a:rPr lang="pt-BR" sz="2000" b="1" dirty="0" smtClean="0"/>
            </a:br>
            <a:r>
              <a:rPr lang="pt-BR" sz="2000" b="1" dirty="0" smtClean="0"/>
              <a:t>       todos os </a:t>
            </a:r>
            <a:r>
              <a:rPr lang="pt-BR" sz="2000" b="1" dirty="0" err="1" smtClean="0"/>
              <a:t>CCs</a:t>
            </a:r>
            <a:r>
              <a:rPr lang="pt-BR" sz="2000" b="1" dirty="0" smtClean="0"/>
              <a:t> (em sistema de revezamento);</a:t>
            </a:r>
            <a:br>
              <a:rPr lang="pt-BR" sz="2000" b="1" dirty="0" smtClean="0"/>
            </a:br>
            <a:r>
              <a:rPr lang="pt-BR" sz="2000" b="1" dirty="0" smtClean="0"/>
              <a:t>8 – Proposta de aplicação integral da Regra da SSVP em todo o CMG;</a:t>
            </a:r>
            <a:br>
              <a:rPr lang="pt-BR" sz="2000" b="1" dirty="0" smtClean="0"/>
            </a:br>
            <a:r>
              <a:rPr lang="pt-BR" sz="2000" b="1" dirty="0" smtClean="0"/>
              <a:t>9 – Criação da equipe de multiplicadores do Projeto Mudança de Estruturas;</a:t>
            </a:r>
            <a:br>
              <a:rPr lang="pt-BR" sz="2000" b="1" dirty="0" smtClean="0"/>
            </a:br>
            <a:r>
              <a:rPr lang="pt-BR" sz="2000" b="1" dirty="0" smtClean="0"/>
              <a:t>10- Foi nítido o crescimento do interesse pela maioria dos </a:t>
            </a:r>
            <a:r>
              <a:rPr lang="pt-BR" sz="2000" b="1" dirty="0" err="1" smtClean="0"/>
              <a:t>CCs</a:t>
            </a:r>
            <a:r>
              <a:rPr lang="pt-BR" sz="2000" b="1" dirty="0" smtClean="0"/>
              <a:t>;</a:t>
            </a:r>
            <a:br>
              <a:rPr lang="pt-BR" sz="2000" b="1" dirty="0" smtClean="0"/>
            </a:br>
            <a:r>
              <a:rPr lang="pt-BR" sz="2000" b="1" dirty="0" smtClean="0"/>
              <a:t>11- Trabalho em comunhão com DENOR na formação de Conselhos Fiscais       e</a:t>
            </a:r>
            <a:br>
              <a:rPr lang="pt-BR" sz="2000" b="1" dirty="0" smtClean="0"/>
            </a:br>
            <a:r>
              <a:rPr lang="pt-BR" sz="2000" b="1" dirty="0" smtClean="0"/>
              <a:t>       Tesoureiros;</a:t>
            </a:r>
            <a:br>
              <a:rPr lang="pt-BR" sz="2000" b="1" dirty="0" smtClean="0"/>
            </a:br>
            <a:r>
              <a:rPr lang="pt-BR" sz="2000" b="1" dirty="0" smtClean="0"/>
              <a:t>12 – Toda posse só acontece com formação de Novas Diretorias.</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t>
            </a:r>
            <a:br>
              <a:rPr lang="pt-BR" sz="2000" b="1" dirty="0" smtClean="0"/>
            </a:br>
            <a:r>
              <a:rPr lang="pt-BR" sz="3200" b="1" dirty="0" smtClean="0"/>
              <a:t/>
            </a:r>
            <a:br>
              <a:rPr lang="pt-BR" sz="3200" b="1" dirty="0" smtClean="0"/>
            </a:br>
            <a:r>
              <a:rPr lang="pt-BR" sz="1800" b="1" dirty="0" smtClean="0"/>
              <a:t> </a:t>
            </a:r>
            <a:r>
              <a:rPr lang="pt-BR" sz="3200" b="1" dirty="0" smtClean="0"/>
              <a:t> </a:t>
            </a:r>
            <a:br>
              <a:rPr lang="pt-BR" sz="3200" b="1" dirty="0" smtClean="0"/>
            </a:br>
            <a:r>
              <a:rPr lang="pt-BR" sz="3200" b="1" dirty="0" smtClean="0"/>
              <a:t/>
            </a:r>
            <a:br>
              <a:rPr lang="pt-BR" sz="3200" b="1" dirty="0" smtClean="0"/>
            </a:br>
            <a:endParaRPr lang="pt-BR" sz="3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490</Words>
  <Application>Microsoft Office PowerPoint</Application>
  <PresentationFormat>Apresentação na tela (4:3)</PresentationFormat>
  <Paragraphs>314</Paragraphs>
  <Slides>21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21</vt:i4>
      </vt:variant>
    </vt:vector>
  </HeadingPairs>
  <TitlesOfParts>
    <vt:vector size="23" baseType="lpstr">
      <vt:lpstr>Tema do Office</vt:lpstr>
      <vt:lpstr>Acrobat Document</vt:lpstr>
      <vt:lpstr>Slide 1</vt:lpstr>
      <vt:lpstr>Slide 2</vt:lpstr>
      <vt:lpstr>Slide 3</vt:lpstr>
      <vt:lpstr>N.S. DO CARMO PADROEIRA DA REGIÃO V</vt:lpstr>
      <vt:lpstr>     CONSELHO METROPOLITANO DE ANÁPOLIS</vt:lpstr>
      <vt:lpstr>EXPERIÊNCIAS VIVIDAS NO C.M. DE ANÁPOLIS:  1 – APESAR DE ALGUNS PROBLEMAS, A FORMAÇÃO ESTÁ  CRESCENDO 2 – ESTÃO SENDO FEITAS VISITAS AOS CPs DE PALMAS E ARAGUAINA NO TOCANTINS, PARA        IMPLANTAR COORDENAÇÕES DA ECAFO NO LOCAL 3 – ECAFO DO CMA ESTÁ “INCUTINDO” A IDÉIA NOS SEUS ASSISTIDOS, QUE OS MESMOS        TAMBÉM PERTENCEM À SSVP. ESTÁ MOSTRANDO A CARA DA SSVP PARA ELES. 4 – DEVIDO A PROBLEMAS PARTICULARES, O COORDENADOR MIGUEL DEIXOU O CARGO        QUE AGORA TEM O CFD. ORLANDO COMO TITULAR.</vt:lpstr>
      <vt:lpstr>     CONSELHO METROPOLITANO DE GOIÂNIA</vt:lpstr>
      <vt:lpstr>                                                                                EXPERIÊNCIAS VIVIDAS NO C.M. GOIÂNIA  METAS PROPOSTAS PARA 2014 :  1 – LEVAR O PROJETO MUDANÇA DE  ESTRUTURAS A TODO O CMG; 2 – MUDAR AS PRÓPRIAS ESTRUTURAS, TANTO DA ECAFO, TANTO DO CMG; 3 – FAZER MUDANÇAS NA ÁREA GEOGRÁFICA DO CMG; 4 – IDENTIFICAR DIFICULDADES DE CADA CC E DEPARTAMENTOS: 5 – REVITALIZAR OS CPs E CONFERÊNCIAS; 6 – CRIAÇÃO DE EQUIPES DE VISITAS AOS CCs; 7 – VISITA A TODOS OS CCs PARA DIAGNÓSTICO DE PROBLEMAS E APLICAR         FORMAÇÃO ATÉ JUNHO DE 2014; 8 -  APLICAR NAS BASES FORMAÇÃO ESPECÍFICA: 9 – FORMAÇÃO DE EQUIPE DE MULTIPLICADORES. 10- PARCERIAS POLÍTICAS – Câmara Municipal de Goiânia e Deputados                               </vt:lpstr>
      <vt:lpstr>                                        REALIZAÇÕES EM 2014 1 – O Projeto Mudança de Estruturas  saiu da Teoria e partiu para a ação; 2 – Melhora no sistema de comunicação: E-mails, Site, telefônico, boca-a-boca; 3 – Todos os CCs foram visitados e o Projeto Mudança de Estruturas foi apresen-        tado, com muito boa aceitação; 4 – Trabalhamos também  as realidades de cada CC; 5 – Propusemos a revitalização das Conferências e CPs; 6 – Iniciamos (timidamente) a alterar algumas áreas geográficas de nosso CMG;   7 – Toda a Diretoria do CMG se emprenhou em se fazer presente nos eventos de        todos os CCs (em sistema de revezamento); 8 – Proposta de aplicação integral da Regra da SSVP em todo o CMG; 9 – Criação da equipe de multiplicadores do Projeto Mudança de Estruturas; 10- Foi nítido o crescimento do interesse pela maioria dos CCs; 11- Trabalho em comunhão com DENOR na formação de Conselhos Fiscais       e        Tesoureiros; 12 – Toda posse só acontece com formação de Novas Diretorias.                   </vt:lpstr>
      <vt:lpstr>                                   DIFICULDADES ENCONTRADAS  1 – Resistência a mudanças por parte de muitos Confrades e Consócias; 2 – Desinteresse e falta de compromisso de alguns CCs; 3 – Alguns CCs não se integram ao CMG; 4 – Falta de comunhão de alguns CCs com relação a Mapas e  Partilha das décimas; 5 – Alguns CCs não possuem coordenadores de Departamentos; 6 – Falta de integração da ECAFO/CJ/CCA;                   </vt:lpstr>
      <vt:lpstr>     CONSELHO METROPOLITANO DE UBERABA</vt:lpstr>
      <vt:lpstr>EXPERIÊNCIAS VIVIDAS NO C.M. UBERABA  1 – CRESCIMENTO DA FORMAÇÃO DA ECAFO EM TODOS OS CENTRAIS 2 – FORMAÇÃO CONSTANTE EM CADA UM DELES 3 – UNIDADE E COMUNHÃO ENTRE OS DEPARTAMENTOS ECAFO, CJ, CCA, DENOR 4 – NAS VISITAS, ADOTOU-SE O HÁBITO DE DISTRIBUIR VERSÍCULOS BÍBLICOS PARA PROVOCAR        A LEITURA E CONHECER QUEM REALMENTE ESTÁ USANDO A BÍBLIA.</vt:lpstr>
      <vt:lpstr>     CONSELHO METROPOLITANO DE BRASÍLIA</vt:lpstr>
      <vt:lpstr>EXPERIÊNCIAS VIVIDAS NO C.M. BRASÍLIA:  1 – Trabalho em comunhão com a Arquidiocese de Brasília – CF/2015 2 – Equipe EFATÁ de Multiplicadores – Algumas substituições retraem um pouco a dinâmica        da formação, mas está ativa. Falta preparação para a sucessão 3 – Trabalhando no sentido de fortalecer e unificar as formações em todos os CCs 4 – Em elaboração o BANCO DE BOAS PRÁTICAS – Será disponibilizado no site do CMB,        e        contando com o testemunhos dos assistidos. </vt:lpstr>
      <vt:lpstr>Slide 15</vt:lpstr>
      <vt:lpstr>Slide 16</vt:lpstr>
      <vt:lpstr>     COORDENAÇÃO DA REGIÃO V</vt:lpstr>
      <vt:lpstr>Slide 18</vt:lpstr>
      <vt:lpstr>               ECAFO NA REGIÃO V  CONSELHO METROPOLITANO          No. DE CCs                   No. DE CPs                                       CPs COM COORDENAÇÃO  C.M. ANÁPOLIS                                          09                                   54                                                                   06                                                                       C.M. BRASÍLIA                                            13                                   98                                                                   23                                                                    C.M. GOIÂNIA                                            12                                   73                                                                   28 C.M. UBERABA                                           11                                   67                                                                   00                                                                        TOTAL                                                          45                                  292                                                                  57            </vt:lpstr>
      <vt:lpstr>EQUIPE DE OURO:</vt:lpstr>
      <vt:lpstr>         LOUVADO SEJA NOSSO SENHOR JESUS CRISTO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USUARIO</cp:lastModifiedBy>
  <cp:revision>71</cp:revision>
  <dcterms:created xsi:type="dcterms:W3CDTF">2014-11-01T19:06:51Z</dcterms:created>
  <dcterms:modified xsi:type="dcterms:W3CDTF">2015-03-14T17:04:49Z</dcterms:modified>
</cp:coreProperties>
</file>